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DBA404-B7C9-4EA4-8A14-5025DE8845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295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5311785-0514-4D9C-802C-2352E1C4D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08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E26DAC-5DA4-4E38-A512-4B842EFA0EDA}" type="slidenum">
              <a:rPr lang="en-US"/>
              <a:pPr/>
              <a:t>2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1 - 10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62B2C-181F-4D35-9627-20D83959F109}" type="slidenum">
              <a:rPr lang="en-US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Category 1 - 20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87F56AF-FFC6-4C0A-96D5-4515A530AAA2}" type="slidenum">
              <a:rPr lang="en-US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FFBE-F40D-44CD-BC25-6F84F16AA7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4B71DE-E0ED-4370-BFD6-CCA15A79D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6F547-384E-483A-98B1-BE1C061C7F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F07F9-71B3-46AF-877D-56B4CD95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E14EF-1E1C-4748-8C4A-6368AD03B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CC3BB-397D-4ADA-9A33-EE70BBB5D2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1925E-B24E-4C54-B1FB-2FE1F6B8F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421AD-AF3E-4FF8-988D-344226415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BF6D5-9F43-47D4-B563-86AFEE7243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D2EFB-7991-4B68-89F4-8F80A259D1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EF82-07D4-44DF-A634-7B12D7E8D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E219E88F-85BC-498D-AC99-DDB4CF96F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4.xml"/><Relationship Id="rId18" Type="http://schemas.openxmlformats.org/officeDocument/2006/relationships/slide" Target="slide5.xml"/><Relationship Id="rId26" Type="http://schemas.openxmlformats.org/officeDocument/2006/relationships/slide" Target="slide21.xml"/><Relationship Id="rId3" Type="http://schemas.openxmlformats.org/officeDocument/2006/relationships/slide" Target="slide2.xml"/><Relationship Id="rId21" Type="http://schemas.openxmlformats.org/officeDocument/2006/relationships/slide" Target="slide20.xml"/><Relationship Id="rId7" Type="http://schemas.openxmlformats.org/officeDocument/2006/relationships/slide" Target="slide22.xml"/><Relationship Id="rId12" Type="http://schemas.openxmlformats.org/officeDocument/2006/relationships/slide" Target="slide23.xml"/><Relationship Id="rId17" Type="http://schemas.openxmlformats.org/officeDocument/2006/relationships/slide" Target="slide24.xml"/><Relationship Id="rId25" Type="http://schemas.openxmlformats.org/officeDocument/2006/relationships/slide" Target="slide16.xml"/><Relationship Id="rId2" Type="http://schemas.openxmlformats.org/officeDocument/2006/relationships/image" Target="../media/image1.gif"/><Relationship Id="rId16" Type="http://schemas.openxmlformats.org/officeDocument/2006/relationships/slide" Target="slide19.xml"/><Relationship Id="rId20" Type="http://schemas.openxmlformats.org/officeDocument/2006/relationships/slide" Target="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18.xml"/><Relationship Id="rId24" Type="http://schemas.openxmlformats.org/officeDocument/2006/relationships/slide" Target="slide11.xml"/><Relationship Id="rId5" Type="http://schemas.openxmlformats.org/officeDocument/2006/relationships/slide" Target="slide12.xml"/><Relationship Id="rId15" Type="http://schemas.openxmlformats.org/officeDocument/2006/relationships/slide" Target="slide14.xml"/><Relationship Id="rId23" Type="http://schemas.openxmlformats.org/officeDocument/2006/relationships/slide" Target="slide6.xml"/><Relationship Id="rId28" Type="http://schemas.openxmlformats.org/officeDocument/2006/relationships/image" Target="../media/image2.png"/><Relationship Id="rId10" Type="http://schemas.openxmlformats.org/officeDocument/2006/relationships/slide" Target="slide13.xml"/><Relationship Id="rId19" Type="http://schemas.openxmlformats.org/officeDocument/2006/relationships/slide" Target="slide10.xml"/><Relationship Id="rId4" Type="http://schemas.openxmlformats.org/officeDocument/2006/relationships/slide" Target="slide7.xml"/><Relationship Id="rId9" Type="http://schemas.openxmlformats.org/officeDocument/2006/relationships/slide" Target="slide8.xml"/><Relationship Id="rId14" Type="http://schemas.openxmlformats.org/officeDocument/2006/relationships/slide" Target="slide9.xml"/><Relationship Id="rId22" Type="http://schemas.openxmlformats.org/officeDocument/2006/relationships/slide" Target="slide25.xml"/><Relationship Id="rId27" Type="http://schemas.openxmlformats.org/officeDocument/2006/relationships/slide" Target="slide2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60" descr="mels_question_md_blk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0"/>
            <a:ext cx="9509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1219200" y="38937"/>
            <a:ext cx="5943600" cy="1508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Times New Roman" pitchFamily="18" charset="0"/>
              </a:rPr>
              <a:t>CELL RESPIRATION </a:t>
            </a:r>
            <a:r>
              <a:rPr lang="en-US" sz="4800" b="1" dirty="0" smtClean="0">
                <a:solidFill>
                  <a:schemeClr val="bg1"/>
                </a:solidFill>
                <a:latin typeface="Times New Roman" pitchFamily="18" charset="0"/>
              </a:rPr>
              <a:t>Jeopardy</a:t>
            </a:r>
            <a:endParaRPr lang="en-US" sz="48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9864221"/>
              </p:ext>
            </p:extLst>
          </p:nvPr>
        </p:nvGraphicFramePr>
        <p:xfrm>
          <a:off x="457200" y="1589723"/>
          <a:ext cx="8382000" cy="5181919"/>
        </p:xfrm>
        <a:graphic>
          <a:graphicData uri="http://schemas.openxmlformats.org/drawingml/2006/table">
            <a:tbl>
              <a:tblPr/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Category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7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096" name="Picture 162" descr="ReverseLogo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7620000" y="304800"/>
            <a:ext cx="1524000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59667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step needed an intracellular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Membrane?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126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 flipH="1">
            <a:off x="2971800" y="3886200"/>
            <a:ext cx="31546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Oxidative phosphorylation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076325" y="1666964"/>
            <a:ext cx="68788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primary role of oxygen?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25908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Act as the final electron acceptor, then join with  H to make water.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707116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Where are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th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proteins of the electron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Transport chain located?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331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057400" y="3505200"/>
            <a:ext cx="548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Inner mitochondrial membrane (cristae)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7353295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stage harvests the most chemical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Energy?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3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124200" y="3429000"/>
            <a:ext cx="434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Chemiosmotic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oxidative phosphorylation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520753" y="1752599"/>
            <a:ext cx="525015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stage releases CO2?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581400" y="3429000"/>
            <a:ext cx="259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Citric Acid Cycle or Krebs (also shuttle step)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08371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Where does acetyl CoA form?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(careful, diagram is misleading)</a:t>
            </a:r>
          </a:p>
        </p:txBody>
      </p:sp>
      <p:pic>
        <p:nvPicPr>
          <p:cNvPr id="1638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76550" y="4191000"/>
            <a:ext cx="33718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Mitochondrial matrix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1114425" y="1152435"/>
            <a:ext cx="59041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produced in glycolysis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(besides ATP and NADH)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>
            <a:hlinkClick r:id="" action="ppaction://hlinkshowjump?jump=firstslide"/>
          </p:cNvPr>
          <p:cNvSpPr txBox="1"/>
          <p:nvPr/>
        </p:nvSpPr>
        <p:spPr>
          <a:xfrm>
            <a:off x="3048000" y="3276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Pyruvate (or pyruvic acid)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133600" y="3657600"/>
            <a:ext cx="548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4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47800" y="1066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jSubr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6858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Substrate level phosphorylation accounts for how many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Total ATP? (be careful!)</a:t>
            </a:r>
            <a:endParaRPr lang="en-US" sz="36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4"/>
          <p:cNvSpPr txBox="1">
            <a:spLocks noChangeArrowheads="1"/>
          </p:cNvSpPr>
          <p:nvPr/>
        </p:nvSpPr>
        <p:spPr bwMode="auto">
          <a:xfrm>
            <a:off x="483358" y="1447800"/>
            <a:ext cx="84433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process occurs regardless of whether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Oxygen is present or not?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5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90800" y="38100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glycolysis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1676400" y="1752600"/>
            <a:ext cx="709160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Which has more chemical energy…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NAD+ or NADH?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19400" y="40386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NADH…(it has the electrons!)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44418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released in the citric acid cycle? (besides electron carriers)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5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27225" y="4419600"/>
            <a:ext cx="472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CO2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3600" dirty="0" smtClean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133600" y="4040886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Electrons from NADH &amp; FADH2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2971800"/>
            <a:ext cx="6096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+mj-lt"/>
              </a:rPr>
              <a:t>What comes over from </a:t>
            </a:r>
            <a:r>
              <a:rPr lang="en-US" sz="3200" dirty="0" err="1" smtClean="0">
                <a:solidFill>
                  <a:schemeClr val="bg1"/>
                </a:solidFill>
                <a:latin typeface="+mj-lt"/>
              </a:rPr>
              <a:t>Kreb’s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to start the electron transport chain?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4419600"/>
            <a:ext cx="601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Oxidative phosphorylation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1371600"/>
            <a:ext cx="4800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What type of ATP production is used in the last step of cellular respiration?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771048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oxygen reduced to after it receives electrons from the transport chain?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657600" y="4038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water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328766" y="838200"/>
            <a:ext cx="8815234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term for the diffusion of H+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d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ue to an electrochemical gradient established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b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y them being pumped across the membrane?</a:t>
            </a:r>
          </a:p>
        </p:txBody>
      </p:sp>
      <p:pic>
        <p:nvPicPr>
          <p:cNvPr id="2457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971800" y="31242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chemiosmosis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667362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determines if pyruvate enters</a:t>
            </a:r>
          </a:p>
          <a:p>
            <a:r>
              <a:rPr lang="en-US" sz="3600" dirty="0">
                <a:solidFill>
                  <a:schemeClr val="bg1"/>
                </a:solidFill>
                <a:latin typeface="Times New Roman" pitchFamily="18" charset="0"/>
              </a:rPr>
              <a:t>t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he mitochondrion?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429000" y="3581400"/>
            <a:ext cx="3810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Presence of Oxygen</a:t>
            </a:r>
            <a:endParaRPr lang="en-US" sz="3600" baseline="300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1447800"/>
            <a:ext cx="48466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To follow the energy in the cell, you must follow the ______________!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3505200"/>
            <a:ext cx="518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electrons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1145927" y="609600"/>
            <a:ext cx="675774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Write the overall balanced equation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For cellular respiration.</a:t>
            </a:r>
          </a:p>
        </p:txBody>
      </p:sp>
      <p:pic>
        <p:nvPicPr>
          <p:cNvPr id="2765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324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09800" y="1752600"/>
            <a:ext cx="651973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electron carriers are used in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Krebs?</a:t>
            </a:r>
          </a:p>
        </p:txBody>
      </p:sp>
      <p:pic>
        <p:nvPicPr>
          <p:cNvPr id="409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05000" y="3429000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+mn-lt"/>
              </a:rPr>
              <a:t>	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NADH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 and        FADH2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609600" y="1752600"/>
            <a:ext cx="95133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another name for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Kreb’s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cycle?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512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828800" y="413385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FF00"/>
                </a:solidFill>
                <a:latin typeface="+mn-lt"/>
              </a:rPr>
              <a:t>	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citric acid cycle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762000"/>
            <a:ext cx="64948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+mn-lt"/>
              </a:rPr>
              <a:t>DAILY DOUBLE NAME GAME</a:t>
            </a:r>
            <a:endParaRPr lang="en-US" sz="36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38400" y="3810000"/>
            <a:ext cx="388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Glucose-</a:t>
            </a:r>
          </a:p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Release energy from it and put into ATP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286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257800" y="533400"/>
            <a:ext cx="318135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What is this important molecule and what are we trying to do to </a:t>
            </a:r>
            <a:r>
              <a:rPr lang="en-US" sz="3200" dirty="0" err="1" smtClean="0">
                <a:solidFill>
                  <a:schemeClr val="bg1">
                    <a:lumMod val="95000"/>
                  </a:schemeClr>
                </a:solidFill>
                <a:latin typeface="+mn-lt"/>
              </a:rPr>
              <a:t>it?</a:t>
            </a:r>
            <a:r>
              <a:rPr lang="en-US" sz="3200" dirty="0" err="1" smtClean="0">
                <a:latin typeface="+mn-lt"/>
              </a:rPr>
              <a:t>e</a:t>
            </a:r>
            <a:endParaRPr lang="en-US" sz="3200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138309" y="990600"/>
            <a:ext cx="68531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2 molecules are joined in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the shuttle step to make acetyl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coA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1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209800" y="3657600"/>
            <a:ext cx="48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Pyruvate and </a:t>
            </a:r>
            <a:r>
              <a:rPr lang="en-US" sz="3600" dirty="0" err="1" smtClean="0">
                <a:solidFill>
                  <a:srgbClr val="FFFF00"/>
                </a:solidFill>
                <a:latin typeface="+mn-lt"/>
              </a:rPr>
              <a:t>coenzymeA</a:t>
            </a:r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  ( CoA )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785812" y="762000"/>
            <a:ext cx="960099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electron carrier  used in glycolysis?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8195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981200" y="33528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NADH only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95700" y="838200"/>
            <a:ext cx="62760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molecule starts glycolysis?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9219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14600" y="37338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+mn-lt"/>
              </a:rPr>
              <a:t>glucose</a:t>
            </a:r>
            <a:endParaRPr lang="en-US" sz="36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685800" y="838200"/>
            <a:ext cx="845616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</a:rPr>
              <a:t>chemiosmotic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oxidative phosphorylation, 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is the direct source of energy to</a:t>
            </a:r>
          </a:p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generate ATP?</a:t>
            </a:r>
          </a:p>
        </p:txBody>
      </p:sp>
      <p:pic>
        <p:nvPicPr>
          <p:cNvPr id="10243" name="Picture 5" descr="purple_md_blk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19686" y="3659831"/>
            <a:ext cx="558806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Energy released from proton </a:t>
            </a: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</a:rPr>
              <a:t>flow through ATP synthase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815</TotalTime>
  <Words>430</Words>
  <Application>Microsoft Office PowerPoint</Application>
  <PresentationFormat>On-screen Show (4:3)</PresentationFormat>
  <Paragraphs>106</Paragraphs>
  <Slides>26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9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James Madison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Philip Bigler</dc:creator>
  <cp:lastModifiedBy>User</cp:lastModifiedBy>
  <cp:revision>110</cp:revision>
  <dcterms:created xsi:type="dcterms:W3CDTF">2003-05-14T01:07:43Z</dcterms:created>
  <dcterms:modified xsi:type="dcterms:W3CDTF">2019-11-22T19:30:11Z</dcterms:modified>
</cp:coreProperties>
</file>